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3" r:id="rId16"/>
    <p:sldId id="270" r:id="rId17"/>
    <p:sldId id="271" r:id="rId18"/>
    <p:sldId id="272" r:id="rId19"/>
    <p:sldId id="329" r:id="rId20"/>
    <p:sldId id="273" r:id="rId21"/>
    <p:sldId id="274" r:id="rId22"/>
    <p:sldId id="275" r:id="rId23"/>
    <p:sldId id="276" r:id="rId24"/>
    <p:sldId id="277" r:id="rId25"/>
    <p:sldId id="331" r:id="rId26"/>
    <p:sldId id="278" r:id="rId27"/>
    <p:sldId id="279" r:id="rId28"/>
    <p:sldId id="332" r:id="rId29"/>
    <p:sldId id="322" r:id="rId30"/>
    <p:sldId id="280" r:id="rId31"/>
    <p:sldId id="324" r:id="rId32"/>
    <p:sldId id="281" r:id="rId33"/>
    <p:sldId id="333" r:id="rId34"/>
    <p:sldId id="325" r:id="rId35"/>
    <p:sldId id="282" r:id="rId36"/>
    <p:sldId id="283" r:id="rId37"/>
    <p:sldId id="284" r:id="rId38"/>
    <p:sldId id="285" r:id="rId39"/>
    <p:sldId id="334" r:id="rId40"/>
    <p:sldId id="286" r:id="rId41"/>
    <p:sldId id="287" r:id="rId42"/>
    <p:sldId id="288" r:id="rId43"/>
    <p:sldId id="289" r:id="rId44"/>
    <p:sldId id="290" r:id="rId45"/>
    <p:sldId id="335" r:id="rId46"/>
    <p:sldId id="291" r:id="rId47"/>
    <p:sldId id="292" r:id="rId48"/>
    <p:sldId id="293" r:id="rId49"/>
    <p:sldId id="336" r:id="rId50"/>
    <p:sldId id="294" r:id="rId51"/>
    <p:sldId id="326" r:id="rId52"/>
    <p:sldId id="295" r:id="rId53"/>
    <p:sldId id="296" r:id="rId54"/>
    <p:sldId id="297" r:id="rId55"/>
    <p:sldId id="337" r:id="rId56"/>
    <p:sldId id="298" r:id="rId57"/>
    <p:sldId id="299" r:id="rId58"/>
    <p:sldId id="300" r:id="rId59"/>
    <p:sldId id="301" r:id="rId60"/>
    <p:sldId id="302" r:id="rId61"/>
    <p:sldId id="338" r:id="rId62"/>
    <p:sldId id="303" r:id="rId63"/>
    <p:sldId id="327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39" r:id="rId72"/>
    <p:sldId id="311" r:id="rId73"/>
    <p:sldId id="312" r:id="rId74"/>
    <p:sldId id="313" r:id="rId75"/>
    <p:sldId id="314" r:id="rId76"/>
    <p:sldId id="315" r:id="rId77"/>
    <p:sldId id="340" r:id="rId78"/>
    <p:sldId id="316" r:id="rId79"/>
    <p:sldId id="328" r:id="rId80"/>
    <p:sldId id="317" r:id="rId81"/>
    <p:sldId id="318" r:id="rId82"/>
    <p:sldId id="319" r:id="rId83"/>
    <p:sldId id="320" r:id="rId84"/>
    <p:sldId id="341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009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404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608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203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934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48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949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957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467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997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486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EAC0-1DEE-2A45-AA77-1C7D3DBE102B}" type="datetimeFigureOut">
              <a:rPr lang="en-US" smtClean="0"/>
              <a:pPr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B9EA4-2E70-F44E-A2E4-D2664E896C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319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Archimate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02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Triggering </a:t>
            </a:r>
            <a:r>
              <a:rPr lang="uz-Cyrl-UZ" dirty="0"/>
              <a:t>- Descreve uma relação direta temporal ou causal entre dois </a:t>
            </a:r>
            <a:r>
              <a:rPr lang="uz-Cyrl-UZ" dirty="0" smtClean="0"/>
              <a:t>elementos</a:t>
            </a:r>
            <a:endParaRPr lang="pt-BR" dirty="0"/>
          </a:p>
        </p:txBody>
      </p:sp>
      <p:pic>
        <p:nvPicPr>
          <p:cNvPr id="4" name="image12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36415" y="2803333"/>
            <a:ext cx="1775705" cy="518711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661012" y="4159468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4514" name="Picture 2" descr="http://pubs.opengroup.org/architecture/archimate3-doc/ts_archimate_3.0.1-final-rev_files/image0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012" y="5239385"/>
            <a:ext cx="7858553" cy="687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8646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Flow </a:t>
            </a:r>
            <a:r>
              <a:rPr lang="uz-Cyrl-UZ" dirty="0"/>
              <a:t>- Representa a transição de comportamento de um elemento a </a:t>
            </a:r>
            <a:r>
              <a:rPr lang="uz-Cyrl-UZ" dirty="0" smtClean="0"/>
              <a:t>outro</a:t>
            </a:r>
            <a:endParaRPr lang="pt-BR" dirty="0"/>
          </a:p>
        </p:txBody>
      </p:sp>
      <p:pic>
        <p:nvPicPr>
          <p:cNvPr id="4" name="image6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19500" y="2820318"/>
            <a:ext cx="1404192" cy="319336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355689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3490" name="Picture 2" descr="http://pubs.opengroup.org/architecture/archimate3-doc/ts_archimate_3.0.1-final-rev_files/image0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7460" y="4355689"/>
            <a:ext cx="5312456" cy="2215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5932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Specialization </a:t>
            </a:r>
            <a:r>
              <a:rPr lang="uz-Cyrl-UZ" dirty="0"/>
              <a:t>- Indica que um elemento é uma especialização ou uma instância de </a:t>
            </a:r>
            <a:r>
              <a:rPr lang="uz-Cyrl-UZ" dirty="0" smtClean="0"/>
              <a:t>outro</a:t>
            </a:r>
            <a:endParaRPr lang="pt-BR" dirty="0"/>
          </a:p>
        </p:txBody>
      </p:sp>
      <p:pic>
        <p:nvPicPr>
          <p:cNvPr id="4" name="image3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59295" y="2987637"/>
            <a:ext cx="1563555" cy="370442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245429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2466" name="Picture 2" descr="http://pubs.opengroup.org/architecture/archimate3-doc/ts_archimate_3.0.1-final-rev_files/image05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9295" y="4245429"/>
            <a:ext cx="4302087" cy="21671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516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Association </a:t>
            </a:r>
            <a:r>
              <a:rPr lang="uz-Cyrl-UZ" dirty="0"/>
              <a:t>- Indica um relacionamento não especificado ou não presente na </a:t>
            </a:r>
            <a:r>
              <a:rPr lang="uz-Cyrl-UZ" dirty="0" smtClean="0"/>
              <a:t>linguagem</a:t>
            </a:r>
            <a:endParaRPr lang="pt-BR" dirty="0"/>
          </a:p>
        </p:txBody>
      </p:sp>
      <p:pic>
        <p:nvPicPr>
          <p:cNvPr id="4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69465" y="3039202"/>
            <a:ext cx="1516885" cy="21077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4451855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1442" name="Picture 2" descr="http://pubs.opengroup.org/architecture/archimate3-doc/ts_archimate_3.0.1-final-rev_files/image05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7947" y="4083427"/>
            <a:ext cx="5289206" cy="2605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3461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Junction </a:t>
            </a:r>
            <a:r>
              <a:rPr lang="uz-Cyrl-UZ" dirty="0"/>
              <a:t>- Utilizado para conectar relacioernamentos de mesmo </a:t>
            </a:r>
            <a:r>
              <a:rPr lang="uz-Cyrl-UZ" dirty="0" smtClean="0"/>
              <a:t>tipo</a:t>
            </a:r>
            <a:endParaRPr lang="pt-BR" dirty="0"/>
          </a:p>
        </p:txBody>
      </p:sp>
      <p:pic>
        <p:nvPicPr>
          <p:cNvPr id="4" name="image5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91740" y="2465636"/>
            <a:ext cx="3139575" cy="63010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457200" y="3292281"/>
            <a:ext cx="183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Exemplos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0418" name="Picture 2" descr="http://pubs.opengroup.org/architecture/archimate3-doc/ts_archimate_3.0.1-final-rev_files/image0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85" y="4130444"/>
            <a:ext cx="3337909" cy="2392326"/>
          </a:xfrm>
          <a:prstGeom prst="rect">
            <a:avLst/>
          </a:prstGeom>
          <a:noFill/>
        </p:spPr>
      </p:pic>
      <p:pic>
        <p:nvPicPr>
          <p:cNvPr id="60420" name="Picture 4" descr="http://pubs.opengroup.org/architecture/archimate3-doc/ts_archimate_3.0.1-final-rev_files/image0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9547" y="4130444"/>
            <a:ext cx="5456573" cy="1789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5962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elementos de motivação são usados para modelar as motivações ou razões que orientam o design ou </a:t>
            </a:r>
            <a:r>
              <a:rPr lang="pt-BR" dirty="0" smtClean="0"/>
              <a:t>as mudanças da Arquitetura</a:t>
            </a:r>
          </a:p>
          <a:p>
            <a:r>
              <a:rPr lang="pt-BR" dirty="0" smtClean="0"/>
              <a:t>Representa a coluna “Por que?” do </a:t>
            </a:r>
            <a:r>
              <a:rPr lang="pt-BR" i="1" dirty="0" err="1" smtClean="0"/>
              <a:t>Zachman</a:t>
            </a:r>
            <a:r>
              <a:rPr lang="pt-BR" i="1" dirty="0" smtClean="0"/>
              <a:t> Framework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28998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 smtClean="0"/>
              <a:t>Stakeholder </a:t>
            </a:r>
            <a:r>
              <a:rPr lang="uz-Cyrl-UZ" dirty="0"/>
              <a:t>- Representa o papel de um indivíduo, time ou organização interessado nos </a:t>
            </a:r>
            <a:r>
              <a:rPr lang="uz-Cyrl-UZ" i="1" dirty="0"/>
              <a:t>outcomes</a:t>
            </a:r>
            <a:r>
              <a:rPr lang="uz-Cyrl-UZ" dirty="0"/>
              <a:t> da </a:t>
            </a:r>
            <a:r>
              <a:rPr lang="uz-Cyrl-UZ" dirty="0" smtClean="0"/>
              <a:t>arquitetura</a:t>
            </a:r>
            <a:endParaRPr lang="pt-BR" dirty="0"/>
          </a:p>
        </p:txBody>
      </p:sp>
      <p:pic>
        <p:nvPicPr>
          <p:cNvPr id="5" name="image1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72977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Driver </a:t>
            </a:r>
            <a:r>
              <a:rPr lang="uz-Cyrl-UZ" dirty="0"/>
              <a:t>- Representa uma condição interna ou externa que motiva uma organização a definir suas metas e as mudanças que devem ser implementadas para chegar até </a:t>
            </a:r>
            <a:r>
              <a:rPr lang="uz-Cyrl-UZ" dirty="0" smtClean="0"/>
              <a:t>ela</a:t>
            </a:r>
            <a:endParaRPr lang="pt-BR" dirty="0"/>
          </a:p>
        </p:txBody>
      </p:sp>
      <p:pic>
        <p:nvPicPr>
          <p:cNvPr id="5" name="image1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71900" y="3048000"/>
            <a:ext cx="1600200" cy="762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51579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Assessment - </a:t>
            </a:r>
            <a:r>
              <a:rPr lang="uz-Cyrl-UZ" dirty="0"/>
              <a:t>Indica o resultado de uma avaliação do estado atual da organização a respeito do que motiva ela (</a:t>
            </a:r>
            <a:r>
              <a:rPr lang="uz-Cyrl-UZ" i="1" dirty="0"/>
              <a:t>Driver</a:t>
            </a:r>
            <a:r>
              <a:rPr lang="uz-Cyrl-UZ" i="1" dirty="0" smtClean="0"/>
              <a:t>)</a:t>
            </a:r>
            <a:endParaRPr lang="pt-BR" dirty="0"/>
          </a:p>
        </p:txBody>
      </p:sp>
      <p:pic>
        <p:nvPicPr>
          <p:cNvPr id="5" name="image1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79759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06037"/>
            <a:ext cx="8229600" cy="1143000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79653"/>
            <a:ext cx="8229600" cy="702325"/>
          </a:xfrm>
        </p:spPr>
        <p:txBody>
          <a:bodyPr/>
          <a:lstStyle/>
          <a:p>
            <a:pPr>
              <a:buNone/>
            </a:pPr>
            <a:r>
              <a:rPr lang="pt-BR" dirty="0" err="1" smtClean="0"/>
              <a:t>Stakeholder</a:t>
            </a:r>
            <a:r>
              <a:rPr lang="pt-BR" dirty="0" smtClean="0"/>
              <a:t>, </a:t>
            </a:r>
            <a:r>
              <a:rPr lang="pt-BR" dirty="0" err="1" smtClean="0"/>
              <a:t>Driver</a:t>
            </a:r>
            <a:r>
              <a:rPr lang="pt-BR" dirty="0" smtClean="0"/>
              <a:t> e </a:t>
            </a:r>
            <a:r>
              <a:rPr lang="pt-BR" dirty="0" err="1" smtClean="0"/>
              <a:t>Assessment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87042" name="Picture 2" descr="http://pubs.opengroup.org/architecture/archimate3-doc/ts_archimate_3.0.1-final-rev_files/image07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235" y="1951362"/>
            <a:ext cx="8462276" cy="4716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Relacionamentos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318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Goal </a:t>
            </a:r>
            <a:r>
              <a:rPr lang="uz-Cyrl-UZ" dirty="0"/>
              <a:t>- Indica a intenção, direção ou estado desejado de uma organização e seus </a:t>
            </a:r>
            <a:r>
              <a:rPr lang="uz-Cyrl-UZ" i="1" dirty="0" smtClean="0"/>
              <a:t>stakeholders</a:t>
            </a:r>
            <a:endParaRPr lang="pt-BR" dirty="0"/>
          </a:p>
        </p:txBody>
      </p:sp>
      <p:pic>
        <p:nvPicPr>
          <p:cNvPr id="5" name="image6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7300" y="3086100"/>
            <a:ext cx="15494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313841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Outcome - </a:t>
            </a:r>
            <a:r>
              <a:rPr lang="uz-Cyrl-UZ" dirty="0"/>
              <a:t>Indica um resultado alcançado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5" name="image10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603329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Principle </a:t>
            </a:r>
            <a:r>
              <a:rPr lang="uz-Cyrl-UZ" dirty="0"/>
              <a:t>-  Indica um estado ou intenção que deve ser cumprida/alcançada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5" name="image3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97300" y="3086100"/>
            <a:ext cx="15494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16992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Requirement </a:t>
            </a:r>
            <a:r>
              <a:rPr lang="uz-Cyrl-UZ" dirty="0"/>
              <a:t>- Indica um estado ou intenção que deve, obrigatóriamente, ser cumprida/alcançada pela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4" name="image13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01950" y="3073400"/>
            <a:ext cx="33401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426224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Constraint </a:t>
            </a:r>
            <a:r>
              <a:rPr lang="uz-Cyrl-UZ" dirty="0"/>
              <a:t>- Indica as limitações ou obstruções que impedem a organização de alcançar uma </a:t>
            </a:r>
            <a:r>
              <a:rPr lang="uz-Cyrl-UZ" dirty="0" smtClean="0"/>
              <a:t>meta</a:t>
            </a:r>
            <a:endParaRPr lang="pt-BR" dirty="0"/>
          </a:p>
        </p:txBody>
      </p:sp>
      <p:pic>
        <p:nvPicPr>
          <p:cNvPr id="4" name="image2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22600" y="3098800"/>
            <a:ext cx="3098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94960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Goal, Outcome, Principle, </a:t>
            </a:r>
            <a:r>
              <a:rPr lang="en-US" dirty="0" smtClean="0"/>
              <a:t>Requirement e Constraint:</a:t>
            </a:r>
            <a:endParaRPr lang="pt-BR" dirty="0"/>
          </a:p>
        </p:txBody>
      </p:sp>
      <p:pic>
        <p:nvPicPr>
          <p:cNvPr id="88066" name="Picture 2" descr="http://pubs.opengroup.org/architecture/archimate3-doc/ts_archimate_3.0.1-final-rev_files/image08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945" y="1514819"/>
            <a:ext cx="6546565" cy="53431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Meaning -  </a:t>
            </a:r>
            <a:r>
              <a:rPr lang="uz-Cyrl-UZ" dirty="0"/>
              <a:t>Representa o sentido ou significado de um elemento em seu contexto </a:t>
            </a:r>
            <a:r>
              <a:rPr lang="uz-Cyrl-UZ" dirty="0" smtClean="0"/>
              <a:t>atual</a:t>
            </a:r>
            <a:endParaRPr lang="pt-BR" dirty="0"/>
          </a:p>
        </p:txBody>
      </p:sp>
      <p:pic>
        <p:nvPicPr>
          <p:cNvPr id="4" name="image1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593974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Value - </a:t>
            </a:r>
            <a:r>
              <a:rPr lang="uz-Cyrl-UZ" dirty="0"/>
              <a:t>Representa valor, utilidade ou importância de um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150" y="3035300"/>
            <a:ext cx="16637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407149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Meaning e Value:</a:t>
            </a:r>
            <a:endParaRPr lang="pt-BR" dirty="0"/>
          </a:p>
        </p:txBody>
      </p:sp>
      <p:pic>
        <p:nvPicPr>
          <p:cNvPr id="90114" name="Picture 2" descr="http://pubs.opengroup.org/architecture/archimate3-doc/ts_archimate_3.0.1-final-rev_files/image08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53378"/>
            <a:ext cx="8265452" cy="53046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046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5"/>
            <a:ext cx="8229600" cy="2317486"/>
          </a:xfrm>
        </p:spPr>
        <p:txBody>
          <a:bodyPr/>
          <a:lstStyle/>
          <a:p>
            <a:r>
              <a:rPr lang="uz-Cyrl-UZ" i="1" dirty="0"/>
              <a:t>Composition </a:t>
            </a:r>
            <a:r>
              <a:rPr lang="uz-Cyrl-UZ" dirty="0"/>
              <a:t>- Indica que um elemento consiste em um ou mais conceitos. Esse tipo de relacionamento é sempre permitido entre elementos do </a:t>
            </a:r>
            <a:r>
              <a:rPr lang="uz-Cyrl-UZ" dirty="0" smtClean="0"/>
              <a:t>mesmo </a:t>
            </a:r>
            <a:r>
              <a:rPr lang="uz-Cyrl-UZ" dirty="0" smtClean="0"/>
              <a:t>tipo</a:t>
            </a:r>
            <a:endParaRPr lang="pt-BR" dirty="0"/>
          </a:p>
        </p:txBody>
      </p:sp>
      <p:pic>
        <p:nvPicPr>
          <p:cNvPr id="4" name="image3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8960" y="2787267"/>
            <a:ext cx="2470915" cy="933833"/>
          </a:xfrm>
          <a:prstGeom prst="rect">
            <a:avLst/>
          </a:prstGeom>
          <a:ln/>
        </p:spPr>
      </p:pic>
      <p:pic>
        <p:nvPicPr>
          <p:cNvPr id="71682" name="Picture 2" descr="http://pubs.opengroup.org/architecture/archimate3-doc/ts_archimate_3.0.1-final-rev_files/image0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375" y="4997631"/>
            <a:ext cx="5294999" cy="1373963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948247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 smtClean="0"/>
              <a:t>Resource </a:t>
            </a:r>
            <a:r>
              <a:rPr lang="uz-Cyrl-UZ" dirty="0" smtClean="0"/>
              <a:t>- Indica recursos ou posses de um indivíduo ou organização</a:t>
            </a:r>
            <a:endParaRPr lang="pt-BR" dirty="0"/>
          </a:p>
        </p:txBody>
      </p:sp>
      <p:pic>
        <p:nvPicPr>
          <p:cNvPr id="6" name="image12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49199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Capability </a:t>
            </a:r>
            <a:r>
              <a:rPr lang="uz-Cyrl-UZ" dirty="0"/>
              <a:t>- Uma habilidade ou capacidade pertencente a um elemento da estrutura </a:t>
            </a:r>
            <a:r>
              <a:rPr lang="uz-Cyrl-UZ" dirty="0" smtClean="0"/>
              <a:t>ativa</a:t>
            </a:r>
            <a:endParaRPr lang="pt-BR" dirty="0"/>
          </a:p>
        </p:txBody>
      </p:sp>
      <p:pic>
        <p:nvPicPr>
          <p:cNvPr id="4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23504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Course of Action </a:t>
            </a:r>
            <a:r>
              <a:rPr lang="uz-Cyrl-UZ" dirty="0"/>
              <a:t>- Um plano de ação ou abordagem à uma capacidade pertencente à </a:t>
            </a:r>
            <a:r>
              <a:rPr lang="uz-Cyrl-UZ" dirty="0" smtClean="0"/>
              <a:t>organização</a:t>
            </a:r>
            <a:endParaRPr lang="pt-BR" dirty="0"/>
          </a:p>
        </p:txBody>
      </p:sp>
      <p:pic>
        <p:nvPicPr>
          <p:cNvPr id="4" name="image8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3200" y="3162300"/>
            <a:ext cx="1117600" cy="533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51419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Estratégicos:</a:t>
            </a:r>
            <a:endParaRPr lang="pt-BR" dirty="0"/>
          </a:p>
        </p:txBody>
      </p:sp>
      <p:pic>
        <p:nvPicPr>
          <p:cNvPr id="91138" name="Picture 2" descr="http://pubs.opengroup.org/architecture/archimate3-doc/ts_archimate_3.0.1-final-rev_files/image1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3812" y="1359207"/>
            <a:ext cx="5930708" cy="54889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Negócio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Representa</a:t>
            </a:r>
            <a:r>
              <a:rPr lang="en-US" dirty="0" smtClean="0"/>
              <a:t> o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corporação</a:t>
            </a:r>
            <a:r>
              <a:rPr lang="en-US" dirty="0" smtClean="0"/>
              <a:t>.</a:t>
            </a:r>
          </a:p>
          <a:p>
            <a:r>
              <a:rPr lang="pt-BR" dirty="0" smtClean="0"/>
              <a:t>descrição da estrutura e </a:t>
            </a:r>
            <a:r>
              <a:rPr lang="pt-BR" dirty="0" smtClean="0"/>
              <a:t>da interação </a:t>
            </a:r>
            <a:r>
              <a:rPr lang="pt-BR" dirty="0" smtClean="0"/>
              <a:t>entre </a:t>
            </a:r>
            <a:r>
              <a:rPr lang="pt-BR" dirty="0" smtClean="0"/>
              <a:t>as estratégias </a:t>
            </a:r>
            <a:r>
              <a:rPr lang="pt-BR" dirty="0" smtClean="0"/>
              <a:t>de </a:t>
            </a:r>
            <a:r>
              <a:rPr lang="pt-BR" dirty="0" smtClean="0"/>
              <a:t>negócio, organizações, </a:t>
            </a:r>
            <a:r>
              <a:rPr lang="pt-BR" dirty="0" smtClean="0"/>
              <a:t>funções, processos de negócios e necessidades de informação.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9186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Actor - </a:t>
            </a:r>
            <a:r>
              <a:rPr lang="uz-Cyrl-UZ" dirty="0"/>
              <a:t>Representa uma entidade da camada de negócios que é capaz de performar ou agir sobre algum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10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11500" y="2952750"/>
            <a:ext cx="2921000" cy="952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19120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Role - </a:t>
            </a:r>
            <a:r>
              <a:rPr lang="uz-Cyrl-UZ" dirty="0"/>
              <a:t>Indica a responsabilidade de comportamento / ação que um </a:t>
            </a:r>
            <a:r>
              <a:rPr lang="uz-Cyrl-UZ" i="1" dirty="0"/>
              <a:t>actor</a:t>
            </a:r>
            <a:r>
              <a:rPr lang="uz-Cyrl-UZ" dirty="0"/>
              <a:t> pode performar no contexto </a:t>
            </a:r>
            <a:r>
              <a:rPr lang="uz-Cyrl-UZ" dirty="0" smtClean="0"/>
              <a:t>atual</a:t>
            </a:r>
            <a:endParaRPr lang="pt-BR" dirty="0"/>
          </a:p>
        </p:txBody>
      </p:sp>
      <p:pic>
        <p:nvPicPr>
          <p:cNvPr id="4" name="image9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97200" y="3035300"/>
            <a:ext cx="31496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925807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collaboration </a:t>
            </a:r>
            <a:r>
              <a:rPr lang="uz-Cyrl-UZ" dirty="0"/>
              <a:t>- Indica a junção de dois ou mais elementos da camada de negócio para performar um comportamento </a:t>
            </a:r>
            <a:r>
              <a:rPr lang="uz-Cyrl-UZ" dirty="0" smtClean="0"/>
              <a:t>coletivo</a:t>
            </a:r>
            <a:endParaRPr lang="pt-BR" dirty="0"/>
          </a:p>
        </p:txBody>
      </p:sp>
      <p:pic>
        <p:nvPicPr>
          <p:cNvPr id="4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48000" y="3035300"/>
            <a:ext cx="3048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050640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Interface </a:t>
            </a:r>
            <a:r>
              <a:rPr lang="uz-Cyrl-UZ" dirty="0"/>
              <a:t>- Representa um ponto de acesso a qual um </a:t>
            </a:r>
            <a:r>
              <a:rPr lang="uz-Cyrl-UZ" i="1" dirty="0"/>
              <a:t>Business service </a:t>
            </a:r>
            <a:r>
              <a:rPr lang="uz-Cyrl-UZ" dirty="0"/>
              <a:t>estará disponível para o meio interno/</a:t>
            </a:r>
            <a:r>
              <a:rPr lang="uz-Cyrl-UZ" dirty="0" smtClean="0"/>
              <a:t>externo</a:t>
            </a:r>
            <a:endParaRPr lang="pt-BR" dirty="0"/>
          </a:p>
        </p:txBody>
      </p:sp>
      <p:pic>
        <p:nvPicPr>
          <p:cNvPr id="4" name="image5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86100" y="3035300"/>
            <a:ext cx="29718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467743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3186" name="Picture 2" descr="http://pubs.opengroup.org/architecture/archimate3-doc/ts_archimate_3.0.1-final-rev_files/image1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3439" y="1425307"/>
            <a:ext cx="5186508" cy="5355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Aggregation -  </a:t>
            </a:r>
            <a:r>
              <a:rPr lang="uz-Cyrl-UZ" dirty="0"/>
              <a:t>Indica que um elemento consiste em um ou mais conceitos. Esse tipo de relacionamento é sempre permitido entre elementos do mesmo </a:t>
            </a:r>
            <a:r>
              <a:rPr lang="uz-Cyrl-UZ" dirty="0" smtClean="0"/>
              <a:t>tipo</a:t>
            </a:r>
            <a:endParaRPr lang="pt-BR" dirty="0"/>
          </a:p>
        </p:txBody>
      </p:sp>
      <p:pic>
        <p:nvPicPr>
          <p:cNvPr id="4" name="image7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37263" y="2908453"/>
            <a:ext cx="2066657" cy="838047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70658" name="Picture 2" descr="http://pubs.opengroup.org/architecture/archimate3-doc/ts_archimate_3.0.1-final-rev_files/image03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9172" y="4913523"/>
            <a:ext cx="6009384" cy="1212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6973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Process </a:t>
            </a:r>
            <a:r>
              <a:rPr lang="uz-Cyrl-UZ" dirty="0"/>
              <a:t>- Uma sequência de ações ou comportamentos para alcançar um </a:t>
            </a:r>
            <a:r>
              <a:rPr lang="uz-Cyrl-UZ" i="1" dirty="0"/>
              <a:t>outcome</a:t>
            </a:r>
            <a:r>
              <a:rPr lang="uz-Cyrl-UZ" dirty="0"/>
              <a:t> ou </a:t>
            </a:r>
            <a:r>
              <a:rPr lang="uz-Cyrl-UZ" i="1" dirty="0"/>
              <a:t>goal </a:t>
            </a:r>
            <a:r>
              <a:rPr lang="uz-Cyrl-UZ" dirty="0"/>
              <a:t>definido por um </a:t>
            </a:r>
            <a:r>
              <a:rPr lang="uz-Cyrl-UZ" i="1" dirty="0"/>
              <a:t>business service </a:t>
            </a:r>
            <a:r>
              <a:rPr lang="uz-Cyrl-UZ" dirty="0"/>
              <a:t> ou </a:t>
            </a:r>
            <a:r>
              <a:rPr lang="uz-Cyrl-UZ" dirty="0" smtClean="0"/>
              <a:t>produto</a:t>
            </a:r>
            <a:endParaRPr lang="pt-BR" dirty="0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22650" y="3136900"/>
            <a:ext cx="2298700" cy="584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25486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function - </a:t>
            </a:r>
            <a:r>
              <a:rPr lang="uz-Cyrl-UZ" dirty="0"/>
              <a:t>Um conjunto de ações ou comportamentos agrupados para alcançar um </a:t>
            </a:r>
            <a:r>
              <a:rPr lang="uz-Cyrl-UZ" i="1" dirty="0"/>
              <a:t>outcome</a:t>
            </a:r>
            <a:r>
              <a:rPr lang="uz-Cyrl-UZ" dirty="0"/>
              <a:t> ou </a:t>
            </a:r>
            <a:r>
              <a:rPr lang="uz-Cyrl-UZ" i="1" dirty="0"/>
              <a:t>goal </a:t>
            </a:r>
            <a:r>
              <a:rPr lang="uz-Cyrl-UZ" dirty="0"/>
              <a:t>definido por um </a:t>
            </a:r>
            <a:r>
              <a:rPr lang="uz-Cyrl-UZ" i="1" dirty="0"/>
              <a:t>business service</a:t>
            </a:r>
            <a:r>
              <a:rPr lang="uz-Cyrl-UZ" dirty="0"/>
              <a:t> ou produto. Semelhante ao </a:t>
            </a:r>
            <a:r>
              <a:rPr lang="uz-Cyrl-UZ" i="1" dirty="0"/>
              <a:t>Business process</a:t>
            </a:r>
            <a:r>
              <a:rPr lang="uz-Cyrl-UZ" dirty="0"/>
              <a:t>, porém, seu agrupamento é definido baseado em recursos, habilidades e </a:t>
            </a:r>
            <a:r>
              <a:rPr lang="uz-Cyrl-UZ" dirty="0" smtClean="0"/>
              <a:t>competências</a:t>
            </a:r>
            <a:endParaRPr lang="pt-BR" dirty="0"/>
          </a:p>
        </p:txBody>
      </p:sp>
      <p:pic>
        <p:nvPicPr>
          <p:cNvPr id="4" name="image7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11500" y="4142917"/>
            <a:ext cx="2921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444160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Buressiness Interaction - </a:t>
            </a:r>
            <a:r>
              <a:rPr lang="uz-Cyrl-UZ" dirty="0"/>
              <a:t>Conjunto de comportamentos da camada de negócio que são realizados por um ou mais elementos.</a:t>
            </a:r>
            <a:endParaRPr lang="pt-BR" dirty="0"/>
          </a:p>
          <a:p>
            <a:r>
              <a:rPr lang="uz-Cyrl-UZ" dirty="0"/>
              <a:t>Figura N - </a:t>
            </a:r>
            <a:r>
              <a:rPr lang="uz-Cyrl-UZ" i="1" dirty="0"/>
              <a:t>Business Interaction</a:t>
            </a:r>
            <a:endParaRPr lang="pt-BR" dirty="0"/>
          </a:p>
        </p:txBody>
      </p:sp>
      <p:pic>
        <p:nvPicPr>
          <p:cNvPr id="4" name="image1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98800" y="3035300"/>
            <a:ext cx="29464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21425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event - </a:t>
            </a:r>
            <a:r>
              <a:rPr lang="uz-Cyrl-UZ" dirty="0"/>
              <a:t>Representa uma mudança de estado da organização, mudança que pode ser originada internamente ou externamente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35842" name="Picture 2" descr="http://pubs.opengroup.org/architecture/archimate3-doc/ts_archimate_3.0.1-final-rev_files/image1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988" y="2456761"/>
            <a:ext cx="3682718" cy="952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06282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service - </a:t>
            </a:r>
            <a:r>
              <a:rPr lang="uz-Cyrl-UZ" dirty="0"/>
              <a:t>Representa um comportamento de negócio explicitamente definido, funcionalidades de papéis da organização ou colaboração entre eles para o meio interno/externo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5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48000" y="3578033"/>
            <a:ext cx="3048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655118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4210" name="Picture 2" descr="http://pubs.opengroup.org/architecture/archimate3-doc/ts_archimate_3.0.1-final-rev_files/image1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36" y="1662933"/>
            <a:ext cx="8686799" cy="39887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Business object </a:t>
            </a:r>
            <a:r>
              <a:rPr lang="uz-Cyrl-UZ" dirty="0"/>
              <a:t>- Representa um conceito ou abstração de um objeto em um meio comercial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5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6500" y="2418355"/>
            <a:ext cx="16510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012755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Contract - </a:t>
            </a:r>
            <a:r>
              <a:rPr lang="uz-Cyrl-UZ" dirty="0"/>
              <a:t>Representa um acordo formal ou informal entre um prestador de serviços/provedor e um consumidor, define direitos, obrigações e limitações funcionais para </a:t>
            </a:r>
            <a:r>
              <a:rPr lang="uz-Cyrl-UZ" dirty="0" smtClean="0"/>
              <a:t>interação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95700" y="3200553"/>
            <a:ext cx="1752600" cy="787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00785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Representation </a:t>
            </a:r>
            <a:r>
              <a:rPr lang="uz-Cyrl-UZ" dirty="0"/>
              <a:t> - Representa a forma clara ou informação contida em um </a:t>
            </a:r>
            <a:r>
              <a:rPr lang="uz-Cyrl-UZ" i="1" dirty="0"/>
              <a:t>Business object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3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6500" y="2201920"/>
            <a:ext cx="1651000" cy="977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800379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Passivos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5234" name="Picture 2" descr="http://pubs.opengroup.org/architecture/archimate3-doc/ts_archimate_3.0.1-final-rev_files/image1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6571" y="1449007"/>
            <a:ext cx="7023709" cy="5260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Assignment </a:t>
            </a:r>
            <a:r>
              <a:rPr lang="uz-Cyrl-UZ" dirty="0"/>
              <a:t>- Representa alocação de responsabilidade, comportamento ou </a:t>
            </a:r>
            <a:r>
              <a:rPr lang="uz-Cyrl-UZ" dirty="0" smtClean="0"/>
              <a:t>execução</a:t>
            </a:r>
            <a:endParaRPr lang="pt-BR" dirty="0"/>
          </a:p>
        </p:txBody>
      </p:sp>
      <p:pic>
        <p:nvPicPr>
          <p:cNvPr id="4" name="image7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19430" y="2768027"/>
            <a:ext cx="1164332" cy="169817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9634" name="Picture 2" descr="http://pubs.opengroup.org/architecture/archimate3-doc/ts_archimate_3.0.1-final-rev_files/image0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1841" y="4076409"/>
            <a:ext cx="4138172" cy="2505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1916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Product </a:t>
            </a:r>
            <a:r>
              <a:rPr lang="uz-Cyrl-UZ" dirty="0"/>
              <a:t>- Conjunto de serviços ou elementos passivos oferecidos para o ambiente interno/externo, comumente acompanhado por um </a:t>
            </a:r>
            <a:r>
              <a:rPr lang="uz-Cyrl-UZ" i="1" dirty="0" smtClean="0"/>
              <a:t>contract</a:t>
            </a:r>
            <a:endParaRPr lang="pt-BR" dirty="0"/>
          </a:p>
        </p:txBody>
      </p:sp>
      <p:pic>
        <p:nvPicPr>
          <p:cNvPr id="4" name="image4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17950" y="3111500"/>
            <a:ext cx="13081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845677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Modela a arquitetura </a:t>
            </a:r>
            <a:r>
              <a:rPr lang="pt-BR" dirty="0" smtClean="0"/>
              <a:t>de sistemas de informações da empresa, incluindo a arquitetura de aplicativos </a:t>
            </a:r>
            <a:r>
              <a:rPr lang="pt-BR" dirty="0" smtClean="0"/>
              <a:t>que descreve </a:t>
            </a:r>
            <a:r>
              <a:rPr lang="pt-BR" dirty="0" smtClean="0"/>
              <a:t>a estrutura e a interação das aplicações.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65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component - </a:t>
            </a:r>
            <a:r>
              <a:rPr lang="uz-Cyrl-UZ" dirty="0"/>
              <a:t> Representa o encapsulamento de dados, comportamentos e serviços expostos ao meio para disponibilizá-los através de uma ou mais </a:t>
            </a:r>
            <a:r>
              <a:rPr lang="uz-Cyrl-UZ" dirty="0" smtClean="0"/>
              <a:t>interfaces</a:t>
            </a:r>
            <a:endParaRPr lang="pt-BR" dirty="0"/>
          </a:p>
        </p:txBody>
      </p:sp>
      <p:pic>
        <p:nvPicPr>
          <p:cNvPr id="4" name="image3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25800" y="3111500"/>
            <a:ext cx="26924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94332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collaboration </a:t>
            </a:r>
            <a:r>
              <a:rPr lang="uz-Cyrl-UZ" dirty="0"/>
              <a:t>- Junção de um ou mais elementos de aplicação para performance de um </a:t>
            </a:r>
            <a:r>
              <a:rPr lang="uz-Cyrl-UZ" dirty="0" smtClean="0"/>
              <a:t>comportamento</a:t>
            </a:r>
            <a:endParaRPr lang="pt-BR" dirty="0"/>
          </a:p>
        </p:txBody>
      </p:sp>
      <p:pic>
        <p:nvPicPr>
          <p:cNvPr id="4" name="image9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211319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interface - </a:t>
            </a:r>
            <a:r>
              <a:rPr lang="uz-Cyrl-UZ" dirty="0"/>
              <a:t>Meio por onde um serviço de aplicação é disponibilizado à um cliente, componente de aplicação ou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8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470473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6258" name="Picture 2" descr="http://pubs.opengroup.org/architecture/archimate3-doc/ts_archimate_3.0.1-final-rev_files/image1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36" y="1620104"/>
            <a:ext cx="8851862" cy="43291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function - </a:t>
            </a:r>
            <a:r>
              <a:rPr lang="uz-Cyrl-UZ" dirty="0"/>
              <a:t>Comportamento automatizado que pode ser performado por um componente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5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098800"/>
            <a:ext cx="2463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081537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interaction - </a:t>
            </a:r>
            <a:r>
              <a:rPr lang="uz-Cyrl-UZ" dirty="0"/>
              <a:t>Conjunto de comportamentos de aplicação que são realizados por um ou mais componentes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8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098800"/>
            <a:ext cx="24638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59313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process - </a:t>
            </a:r>
            <a:r>
              <a:rPr lang="uz-Cyrl-UZ" dirty="0"/>
              <a:t>Conjunto de comportamentos para alcançar um resultado </a:t>
            </a:r>
            <a:r>
              <a:rPr lang="uz-Cyrl-UZ" dirty="0" smtClean="0"/>
              <a:t>específico</a:t>
            </a:r>
            <a:endParaRPr lang="pt-BR" dirty="0"/>
          </a:p>
        </p:txBody>
      </p:sp>
      <p:pic>
        <p:nvPicPr>
          <p:cNvPr id="4" name="image3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4225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event - </a:t>
            </a:r>
            <a:r>
              <a:rPr lang="uz-Cyrl-UZ" dirty="0"/>
              <a:t>Indica a mudança de estado de um elemento de </a:t>
            </a:r>
            <a:r>
              <a:rPr lang="uz-Cyrl-UZ" dirty="0" smtClean="0"/>
              <a:t>aplicação</a:t>
            </a:r>
            <a:endParaRPr lang="pt-BR" dirty="0"/>
          </a:p>
        </p:txBody>
      </p:sp>
      <p:pic>
        <p:nvPicPr>
          <p:cNvPr id="4" name="image11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11500"/>
            <a:ext cx="24638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74791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Realization - </a:t>
            </a:r>
            <a:r>
              <a:rPr lang="uz-Cyrl-UZ" dirty="0"/>
              <a:t>Indica que uma entidade realiza um papel crítico na criação, alteração, conquista ou operação em uma </a:t>
            </a:r>
            <a:r>
              <a:rPr lang="uz-Cyrl-UZ" dirty="0" smtClean="0"/>
              <a:t>entidade</a:t>
            </a:r>
            <a:endParaRPr lang="pt-BR" dirty="0"/>
          </a:p>
        </p:txBody>
      </p:sp>
      <p:pic>
        <p:nvPicPr>
          <p:cNvPr id="4" name="image1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02516" y="3194892"/>
            <a:ext cx="1572887" cy="335708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8610" name="Picture 2" descr="http://pubs.opengroup.org/architecture/archimate3-doc/ts_archimate_3.0.1-final-rev_files/image04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6924" y="4382916"/>
            <a:ext cx="4504139" cy="1900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2534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Application service - </a:t>
            </a:r>
            <a:r>
              <a:rPr lang="uz-Cyrl-UZ" dirty="0"/>
              <a:t>Representa comportamento/conjunto de funcionalidades explícitas de um elemento de aplicação para o seu meio</a:t>
            </a:r>
            <a:r>
              <a:rPr lang="uz-Cyrl-UZ" dirty="0" smtClean="0"/>
              <a:t>.</a:t>
            </a:r>
            <a:endParaRPr lang="pt-BR" dirty="0"/>
          </a:p>
        </p:txBody>
      </p:sp>
      <p:pic>
        <p:nvPicPr>
          <p:cNvPr id="4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0100" y="3124200"/>
            <a:ext cx="2463800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071419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8306" name="Picture 2" descr="http://pubs.opengroup.org/architecture/archimate3-doc/ts_archimate_3.0.1-final-rev_files/image1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643" y="1570652"/>
            <a:ext cx="8636001" cy="5287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Data Object - </a:t>
            </a:r>
            <a:r>
              <a:rPr lang="uz-Cyrl-UZ" dirty="0"/>
              <a:t>Estrutura de dados para processamento </a:t>
            </a:r>
            <a:r>
              <a:rPr lang="uz-Cyrl-UZ" dirty="0" smtClean="0"/>
              <a:t>automatizado</a:t>
            </a:r>
            <a:endParaRPr lang="pt-BR" dirty="0"/>
          </a:p>
        </p:txBody>
      </p:sp>
      <p:pic>
        <p:nvPicPr>
          <p:cNvPr id="4" name="image3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05250" y="1877611"/>
            <a:ext cx="1333500" cy="635000"/>
          </a:xfrm>
          <a:prstGeom prst="rect">
            <a:avLst/>
          </a:prstGeom>
          <a:ln/>
        </p:spPr>
      </p:pic>
      <p:pic>
        <p:nvPicPr>
          <p:cNvPr id="20482" name="Picture 2" descr="http://pubs.opengroup.org/architecture/archimate3-doc/ts_archimate_3.0.1-final-rev_files/image1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0299" y="2992624"/>
            <a:ext cx="7116902" cy="3700123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782198" y="2880470"/>
            <a:ext cx="172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xmlns="" val="3659674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Tecnológica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Modela a </a:t>
            </a:r>
            <a:r>
              <a:rPr lang="pt-BR" dirty="0" smtClean="0"/>
              <a:t>arquitetura de tecnologia da </a:t>
            </a:r>
            <a:r>
              <a:rPr lang="pt-BR" dirty="0" smtClean="0"/>
              <a:t>empresa. É definida como a estrutura </a:t>
            </a:r>
            <a:r>
              <a:rPr lang="pt-BR" dirty="0" smtClean="0"/>
              <a:t>e interação dos serviços da plataforma e componentes de tecnologia física e </a:t>
            </a:r>
            <a:r>
              <a:rPr lang="pt-BR" dirty="0" smtClean="0"/>
              <a:t>lógica.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2210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Node - </a:t>
            </a:r>
            <a:r>
              <a:rPr lang="uz-Cyrl-UZ" dirty="0"/>
              <a:t>Recurso computacional ou físico que hosteia, manipula ou interage com outros recursos computacionais ou </a:t>
            </a:r>
            <a:r>
              <a:rPr lang="uz-Cyrl-UZ" dirty="0" smtClean="0"/>
              <a:t>físicos</a:t>
            </a:r>
            <a:endParaRPr lang="pt-BR" dirty="0"/>
          </a:p>
        </p:txBody>
      </p:sp>
      <p:pic>
        <p:nvPicPr>
          <p:cNvPr id="4" name="image4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835881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Device -  </a:t>
            </a:r>
            <a:r>
              <a:rPr lang="uz-Cyrl-UZ" dirty="0"/>
              <a:t>Recurso físico onde um </a:t>
            </a:r>
            <a:r>
              <a:rPr lang="uz-Cyrl-UZ" i="1" dirty="0"/>
              <a:t>software</a:t>
            </a:r>
            <a:r>
              <a:rPr lang="uz-Cyrl-UZ" dirty="0"/>
              <a:t> ou artefato é armazenado/implantado para </a:t>
            </a:r>
            <a:r>
              <a:rPr lang="uz-Cyrl-UZ" dirty="0" smtClean="0"/>
              <a:t>execução</a:t>
            </a:r>
            <a:endParaRPr lang="pt-BR" dirty="0"/>
          </a:p>
        </p:txBody>
      </p:sp>
      <p:pic>
        <p:nvPicPr>
          <p:cNvPr id="4" name="image12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098800"/>
            <a:ext cx="25400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647422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System software -  Software</a:t>
            </a:r>
            <a:r>
              <a:rPr lang="uz-Cyrl-UZ" dirty="0"/>
              <a:t> que contribui para o meio em relação a armazenamento, execução e utilização de </a:t>
            </a:r>
            <a:r>
              <a:rPr lang="uz-Cyrl-UZ" dirty="0" smtClean="0"/>
              <a:t>dados</a:t>
            </a:r>
            <a:endParaRPr lang="pt-BR" dirty="0"/>
          </a:p>
        </p:txBody>
      </p:sp>
      <p:pic>
        <p:nvPicPr>
          <p:cNvPr id="4" name="image5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835847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collaboration - </a:t>
            </a:r>
            <a:r>
              <a:rPr lang="uz-Cyrl-UZ" dirty="0"/>
              <a:t>Junção de duas ou mais </a:t>
            </a:r>
            <a:r>
              <a:rPr lang="uz-Cyrl-UZ" i="1" dirty="0"/>
              <a:t>nodes</a:t>
            </a:r>
            <a:r>
              <a:rPr lang="uz-Cyrl-UZ" dirty="0"/>
              <a:t> que performam comportamento tecnológico de forma </a:t>
            </a:r>
            <a:r>
              <a:rPr lang="uz-Cyrl-UZ" dirty="0" smtClean="0"/>
              <a:t>colaborativa</a:t>
            </a:r>
            <a:endParaRPr lang="pt-BR" dirty="0"/>
          </a:p>
        </p:txBody>
      </p:sp>
      <p:pic>
        <p:nvPicPr>
          <p:cNvPr id="4" name="image6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6171325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interface </a:t>
            </a:r>
            <a:r>
              <a:rPr lang="uz-Cyrl-UZ" dirty="0"/>
              <a:t>- Ponte de acesso onde serviços tecnológicos são disponibilizados por um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6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086100"/>
            <a:ext cx="2540000" cy="685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365595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Path </a:t>
            </a:r>
            <a:r>
              <a:rPr lang="uz-Cyrl-UZ" dirty="0"/>
              <a:t>- Caminho entre dois ou mais </a:t>
            </a:r>
            <a:r>
              <a:rPr lang="uz-Cyrl-UZ" i="1" dirty="0"/>
              <a:t>nodes</a:t>
            </a:r>
            <a:r>
              <a:rPr lang="uz-Cyrl-UZ" dirty="0"/>
              <a:t> para troca de materiais ou </a:t>
            </a:r>
            <a:r>
              <a:rPr lang="uz-Cyrl-UZ" dirty="0" smtClean="0"/>
              <a:t>dados</a:t>
            </a:r>
            <a:endParaRPr lang="pt-BR" dirty="0"/>
          </a:p>
        </p:txBody>
      </p:sp>
      <p:pic>
        <p:nvPicPr>
          <p:cNvPr id="4" name="image7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7850"/>
            <a:ext cx="2540000" cy="6223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7768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Serving </a:t>
            </a:r>
            <a:r>
              <a:rPr lang="uz-Cyrl-UZ" dirty="0"/>
              <a:t>- Representa que um elemento sede sua funcionalidade a outro </a:t>
            </a:r>
            <a:r>
              <a:rPr lang="uz-Cyrl-UZ" dirty="0" smtClean="0"/>
              <a:t>elemento</a:t>
            </a:r>
            <a:endParaRPr lang="pt-BR" dirty="0"/>
          </a:p>
        </p:txBody>
      </p:sp>
      <p:pic>
        <p:nvPicPr>
          <p:cNvPr id="4" name="image8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49975" y="2381326"/>
            <a:ext cx="2178280" cy="833916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7586" name="Picture 2" descr="http://pubs.opengroup.org/architecture/archimate3-doc/ts_archimate_3.0.1-final-rev_files/image0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5273" y="4609621"/>
            <a:ext cx="3745964" cy="1841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02541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Communication network </a:t>
            </a:r>
            <a:r>
              <a:rPr lang="uz-Cyrl-UZ" dirty="0"/>
              <a:t>- Conjunto de estruturas necessárias conexão de sistemas computacionais ou dispositivos </a:t>
            </a:r>
            <a:r>
              <a:rPr lang="uz-Cyrl-UZ" dirty="0" smtClean="0"/>
              <a:t>eletrônicos</a:t>
            </a:r>
            <a:endParaRPr lang="pt-BR" dirty="0"/>
          </a:p>
        </p:txBody>
      </p:sp>
      <p:pic>
        <p:nvPicPr>
          <p:cNvPr id="4" name="image10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048304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Ativos</a:t>
            </a:r>
            <a:r>
              <a:rPr lang="en-US" dirty="0" smtClean="0"/>
              <a:t> de </a:t>
            </a:r>
            <a:r>
              <a:rPr lang="en-US" dirty="0" err="1" smtClean="0"/>
              <a:t>Tecnologia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99330" name="Picture 2" descr="http://pubs.opengroup.org/architecture/archimate3-doc/ts_archimate_3.0.1-final-rev_files/image17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815" y="1602355"/>
            <a:ext cx="6739778" cy="502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function - </a:t>
            </a:r>
            <a:r>
              <a:rPr lang="uz-Cyrl-UZ" dirty="0"/>
              <a:t>Conjunto de comportamentos tecnológicos que podem ser performados por um </a:t>
            </a:r>
            <a:r>
              <a:rPr lang="uz-Cyrl-UZ" i="1" dirty="0" smtClean="0"/>
              <a:t>node</a:t>
            </a:r>
            <a:endParaRPr lang="pt-BR" dirty="0"/>
          </a:p>
        </p:txBody>
      </p:sp>
      <p:pic>
        <p:nvPicPr>
          <p:cNvPr id="4" name="image1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098800"/>
            <a:ext cx="2527300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492587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process - </a:t>
            </a:r>
            <a:r>
              <a:rPr lang="uz-Cyrl-UZ" dirty="0"/>
              <a:t>Sequência de comportamentos tecnológicos para alcançar um resultado </a:t>
            </a:r>
            <a:r>
              <a:rPr lang="uz-Cyrl-UZ" dirty="0" smtClean="0"/>
              <a:t>específico</a:t>
            </a:r>
            <a:endParaRPr lang="pt-BR" dirty="0"/>
          </a:p>
        </p:txBody>
      </p:sp>
      <p:pic>
        <p:nvPicPr>
          <p:cNvPr id="4" name="image10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3111500"/>
            <a:ext cx="2540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696589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interaction - </a:t>
            </a:r>
            <a:r>
              <a:rPr lang="uz-Cyrl-UZ" dirty="0"/>
              <a:t>Conjunto de comportamentos tecnológicos que são performados por um ou mais </a:t>
            </a:r>
            <a:r>
              <a:rPr lang="uz-Cyrl-UZ" i="1" dirty="0" smtClean="0"/>
              <a:t>nodes</a:t>
            </a:r>
            <a:endParaRPr lang="pt-BR" dirty="0"/>
          </a:p>
        </p:txBody>
      </p:sp>
      <p:pic>
        <p:nvPicPr>
          <p:cNvPr id="4" name="image12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65500" y="3111500"/>
            <a:ext cx="24130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438219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event - </a:t>
            </a:r>
            <a:r>
              <a:rPr lang="uz-Cyrl-UZ" dirty="0"/>
              <a:t>Representa uma mudança de estado de um elemento </a:t>
            </a:r>
            <a:r>
              <a:rPr lang="uz-Cyrl-UZ" dirty="0" smtClean="0"/>
              <a:t>tecnológico</a:t>
            </a:r>
            <a:endParaRPr lang="pt-BR" dirty="0"/>
          </a:p>
        </p:txBody>
      </p:sp>
      <p:pic>
        <p:nvPicPr>
          <p:cNvPr id="4" name="image10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89300" y="3111500"/>
            <a:ext cx="25654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601464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Technology service - </a:t>
            </a:r>
            <a:r>
              <a:rPr lang="uz-Cyrl-UZ" dirty="0"/>
              <a:t>Comportamento tecnológico explicitamente definido, exporto para o meio interno/</a:t>
            </a:r>
            <a:r>
              <a:rPr lang="uz-Cyrl-UZ" dirty="0" smtClean="0"/>
              <a:t>externo</a:t>
            </a:r>
            <a:endParaRPr lang="pt-BR" dirty="0"/>
          </a:p>
        </p:txBody>
      </p:sp>
      <p:pic>
        <p:nvPicPr>
          <p:cNvPr id="4" name="image6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8350" y="3111500"/>
            <a:ext cx="25273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166545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Comportamentais</a:t>
            </a:r>
            <a:r>
              <a:rPr lang="en-US" dirty="0" smtClean="0"/>
              <a:t> de </a:t>
            </a:r>
            <a:r>
              <a:rPr lang="en-US" dirty="0" err="1" smtClean="0"/>
              <a:t>Tecnologia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100354" name="Picture 2" descr="http://pubs.opengroup.org/architecture/archimate3-doc/ts_archimate_3.0.1-final-rev_files/image17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5509" y="1517382"/>
            <a:ext cx="4799696" cy="52802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Artifact -  </a:t>
            </a:r>
            <a:r>
              <a:rPr lang="uz-Cyrl-UZ" dirty="0"/>
              <a:t>Informação/dados produzidos através do desenvolvimento de </a:t>
            </a:r>
            <a:r>
              <a:rPr lang="uz-Cyrl-UZ" i="1" dirty="0"/>
              <a:t>software</a:t>
            </a:r>
            <a:r>
              <a:rPr lang="uz-Cyrl-UZ" dirty="0"/>
              <a:t>, implantação ou operação de um </a:t>
            </a:r>
            <a:r>
              <a:rPr lang="uz-Cyrl-UZ" dirty="0" smtClean="0"/>
              <a:t>sistema</a:t>
            </a:r>
            <a:endParaRPr lang="pt-BR" dirty="0"/>
          </a:p>
        </p:txBody>
      </p:sp>
      <p:pic>
        <p:nvPicPr>
          <p:cNvPr id="4" name="image1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02000" y="2272535"/>
            <a:ext cx="2540000" cy="660400"/>
          </a:xfrm>
          <a:prstGeom prst="rect">
            <a:avLst/>
          </a:prstGeom>
          <a:ln/>
        </p:spPr>
      </p:pic>
      <p:pic>
        <p:nvPicPr>
          <p:cNvPr id="6146" name="Picture 2" descr="http://pubs.opengroup.org/architecture/archimate3-doc/ts_archimate_3.0.1-final-rev_files/image17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9111" y="3485676"/>
            <a:ext cx="6225778" cy="3173236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738691" y="3485676"/>
            <a:ext cx="172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xmlns="" val="454263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583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Access </a:t>
            </a:r>
            <a:r>
              <a:rPr lang="uz-Cyrl-UZ" dirty="0"/>
              <a:t>- Indica que uma entidade da estrutura ativa observa ou age sobre um elemento da estrutura </a:t>
            </a:r>
            <a:r>
              <a:rPr lang="uz-Cyrl-UZ" dirty="0" smtClean="0"/>
              <a:t>passiva</a:t>
            </a:r>
            <a:endParaRPr lang="pt-BR" dirty="0"/>
          </a:p>
        </p:txBody>
      </p:sp>
      <p:pic>
        <p:nvPicPr>
          <p:cNvPr id="4" name="image8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40000" y="2880784"/>
            <a:ext cx="3543300" cy="424744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657457" y="4011126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6562" name="Picture 2" descr="http://pubs.opengroup.org/architecture/archimate3-doc/ts_archimate_3.0.1-final-rev_files/image04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457" y="4595901"/>
            <a:ext cx="7690797" cy="1833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81296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Equipment </a:t>
            </a:r>
            <a:r>
              <a:rPr lang="uz-Cyrl-UZ" dirty="0"/>
              <a:t>- Máquinas, ferramentas ou instrumentos utilizados para criar, utilizar, armazenar, mover ou transformar </a:t>
            </a:r>
            <a:r>
              <a:rPr lang="uz-Cyrl-UZ" dirty="0" smtClean="0"/>
              <a:t>materiais</a:t>
            </a:r>
            <a:endParaRPr lang="pt-BR" dirty="0"/>
          </a:p>
        </p:txBody>
      </p:sp>
      <p:pic>
        <p:nvPicPr>
          <p:cNvPr id="4" name="image5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111500"/>
            <a:ext cx="14859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154725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Facility </a:t>
            </a:r>
            <a:r>
              <a:rPr lang="uz-Cyrl-UZ" dirty="0"/>
              <a:t>- Estrutura ou meio </a:t>
            </a:r>
            <a:r>
              <a:rPr lang="uz-Cyrl-UZ" dirty="0" smtClean="0"/>
              <a:t>físico</a:t>
            </a:r>
            <a:endParaRPr lang="pt-BR" dirty="0"/>
          </a:p>
        </p:txBody>
      </p:sp>
      <p:pic>
        <p:nvPicPr>
          <p:cNvPr id="4" name="image3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073400"/>
            <a:ext cx="14859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541830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Distribution -  </a:t>
            </a:r>
            <a:r>
              <a:rPr lang="uz-Cyrl-UZ" dirty="0"/>
              <a:t>Rede de distribuição para materiais ou </a:t>
            </a:r>
            <a:r>
              <a:rPr lang="uz-Cyrl-UZ" dirty="0" smtClean="0"/>
              <a:t>energia</a:t>
            </a:r>
            <a:endParaRPr lang="pt-BR" dirty="0"/>
          </a:p>
        </p:txBody>
      </p:sp>
      <p:pic>
        <p:nvPicPr>
          <p:cNvPr id="4" name="image8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2150" y="3111500"/>
            <a:ext cx="2679700" cy="635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416578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Material </a:t>
            </a:r>
            <a:r>
              <a:rPr lang="uz-Cyrl-UZ" dirty="0"/>
              <a:t>- matéria ou elemento físico sujeito a </a:t>
            </a:r>
            <a:r>
              <a:rPr lang="uz-Cyrl-UZ" dirty="0" smtClean="0"/>
              <a:t>manipulação</a:t>
            </a:r>
            <a:endParaRPr lang="pt-BR" dirty="0"/>
          </a:p>
        </p:txBody>
      </p:sp>
      <p:pic>
        <p:nvPicPr>
          <p:cNvPr id="4" name="image2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9050" y="3073400"/>
            <a:ext cx="1485900" cy="711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2351033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4464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236" y="874464"/>
            <a:ext cx="8989763" cy="10768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Elementos </a:t>
            </a:r>
            <a:r>
              <a:rPr lang="en-US" dirty="0" err="1" smtClean="0"/>
              <a:t>Físicos</a:t>
            </a:r>
            <a:r>
              <a:rPr lang="en-US" dirty="0" smtClean="0"/>
              <a:t>:</a:t>
            </a:r>
            <a:endParaRPr lang="pt-BR" dirty="0"/>
          </a:p>
        </p:txBody>
      </p:sp>
      <p:pic>
        <p:nvPicPr>
          <p:cNvPr id="101378" name="Picture 2" descr="http://pubs.opengroup.org/architecture/archimate3-doc/ts_archimate_3.0.1-final-rev_files/image19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90" y="1755813"/>
            <a:ext cx="8558795" cy="4413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5034"/>
            <a:ext cx="8229600" cy="5491129"/>
          </a:xfrm>
        </p:spPr>
        <p:txBody>
          <a:bodyPr/>
          <a:lstStyle/>
          <a:p>
            <a:r>
              <a:rPr lang="uz-Cyrl-UZ" i="1" dirty="0"/>
              <a:t>Influence </a:t>
            </a:r>
            <a:r>
              <a:rPr lang="uz-Cyrl-UZ" dirty="0"/>
              <a:t>- Indica que o elemento afeta um elemento da camada motivacional, podendo ser positivamente ou </a:t>
            </a:r>
            <a:r>
              <a:rPr lang="uz-Cyrl-UZ" dirty="0" smtClean="0"/>
              <a:t>negativamente</a:t>
            </a:r>
            <a:endParaRPr lang="pt-BR" dirty="0"/>
          </a:p>
        </p:txBody>
      </p:sp>
      <p:pic>
        <p:nvPicPr>
          <p:cNvPr id="4" name="image10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82178" y="2622014"/>
            <a:ext cx="1819543" cy="689013"/>
          </a:xfrm>
          <a:prstGeom prst="rect">
            <a:avLst/>
          </a:prstGeom>
          <a:ln/>
        </p:spPr>
      </p:pic>
      <p:sp>
        <p:nvSpPr>
          <p:cNvPr id="5" name="CaixaDeTexto 4"/>
          <p:cNvSpPr txBox="1"/>
          <p:nvPr/>
        </p:nvSpPr>
        <p:spPr>
          <a:xfrm>
            <a:off x="914723" y="4744243"/>
            <a:ext cx="1674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Exemplo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5538" name="Picture 2" descr="http://pubs.opengroup.org/architecture/archimate3-doc/ts_archimate_3.0.1-final-rev_files/image0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2790" y="4429351"/>
            <a:ext cx="4187825" cy="2252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7101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1276</Words>
  <Application>Microsoft Office PowerPoint</Application>
  <PresentationFormat>Apresentação na tela (4:3)</PresentationFormat>
  <Paragraphs>117</Paragraphs>
  <Slides>84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5" baseType="lpstr">
      <vt:lpstr>Office Theme</vt:lpstr>
      <vt:lpstr>Curso Archimate</vt:lpstr>
      <vt:lpstr>Relacionamentos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Motivacional</vt:lpstr>
      <vt:lpstr>Slide 16</vt:lpstr>
      <vt:lpstr>Slide 17</vt:lpstr>
      <vt:lpstr>Slide 18</vt:lpstr>
      <vt:lpstr>Exemplo </vt:lpstr>
      <vt:lpstr>Slide 20</vt:lpstr>
      <vt:lpstr>Slide 21</vt:lpstr>
      <vt:lpstr>Slide 22</vt:lpstr>
      <vt:lpstr>Slide 23</vt:lpstr>
      <vt:lpstr>Slide 24</vt:lpstr>
      <vt:lpstr>Exemplo </vt:lpstr>
      <vt:lpstr>Slide 26</vt:lpstr>
      <vt:lpstr>Slide 27</vt:lpstr>
      <vt:lpstr>Exemplo </vt:lpstr>
      <vt:lpstr>Estratégia</vt:lpstr>
      <vt:lpstr>Slide 30</vt:lpstr>
      <vt:lpstr>Slide 31</vt:lpstr>
      <vt:lpstr>Slide 32</vt:lpstr>
      <vt:lpstr>Exemplo </vt:lpstr>
      <vt:lpstr>Negócio</vt:lpstr>
      <vt:lpstr>Slide 35</vt:lpstr>
      <vt:lpstr>Slide 36</vt:lpstr>
      <vt:lpstr>Slide 37</vt:lpstr>
      <vt:lpstr>Slide 38</vt:lpstr>
      <vt:lpstr>Exemplo </vt:lpstr>
      <vt:lpstr>Slide 40</vt:lpstr>
      <vt:lpstr>Slide 41</vt:lpstr>
      <vt:lpstr>Slide 42</vt:lpstr>
      <vt:lpstr>Slide 43</vt:lpstr>
      <vt:lpstr>Slide 44</vt:lpstr>
      <vt:lpstr>Exemplo </vt:lpstr>
      <vt:lpstr>Slide 46</vt:lpstr>
      <vt:lpstr>Slide 47</vt:lpstr>
      <vt:lpstr>Slide 48</vt:lpstr>
      <vt:lpstr>Exemplo </vt:lpstr>
      <vt:lpstr>Slide 50</vt:lpstr>
      <vt:lpstr>Aplicação</vt:lpstr>
      <vt:lpstr>Slide 52</vt:lpstr>
      <vt:lpstr>Slide 53</vt:lpstr>
      <vt:lpstr>Slide 54</vt:lpstr>
      <vt:lpstr>Exemplo </vt:lpstr>
      <vt:lpstr>Slide 56</vt:lpstr>
      <vt:lpstr>Slide 57</vt:lpstr>
      <vt:lpstr>Slide 58</vt:lpstr>
      <vt:lpstr>Slide 59</vt:lpstr>
      <vt:lpstr>Slide 60</vt:lpstr>
      <vt:lpstr>Exemplo </vt:lpstr>
      <vt:lpstr>Slide 62</vt:lpstr>
      <vt:lpstr>Tecnológica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Exemplo </vt:lpstr>
      <vt:lpstr>Slide 72</vt:lpstr>
      <vt:lpstr>Slide 73</vt:lpstr>
      <vt:lpstr>Slide 74</vt:lpstr>
      <vt:lpstr>Slide 75</vt:lpstr>
      <vt:lpstr>Slide 76</vt:lpstr>
      <vt:lpstr>Exemplo </vt:lpstr>
      <vt:lpstr>Slide 78</vt:lpstr>
      <vt:lpstr>Física</vt:lpstr>
      <vt:lpstr>Slide 80</vt:lpstr>
      <vt:lpstr>Slide 81</vt:lpstr>
      <vt:lpstr>Slide 82</vt:lpstr>
      <vt:lpstr>Slide 83</vt:lpstr>
      <vt:lpstr>Exemplo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Tiago Ketzer</dc:creator>
  <cp:lastModifiedBy>IFL</cp:lastModifiedBy>
  <cp:revision>19</cp:revision>
  <dcterms:created xsi:type="dcterms:W3CDTF">2017-12-07T18:46:14Z</dcterms:created>
  <dcterms:modified xsi:type="dcterms:W3CDTF">2018-01-26T18:58:19Z</dcterms:modified>
</cp:coreProperties>
</file>